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4"/>
  </p:sldMasterIdLst>
  <p:sldIdLst>
    <p:sldId id="318" r:id="rId5"/>
    <p:sldId id="313" r:id="rId6"/>
    <p:sldId id="320" r:id="rId7"/>
    <p:sldId id="337" r:id="rId8"/>
    <p:sldId id="316" r:id="rId9"/>
    <p:sldId id="339" r:id="rId10"/>
    <p:sldId id="321" r:id="rId11"/>
    <p:sldId id="333" r:id="rId12"/>
    <p:sldId id="336" r:id="rId13"/>
    <p:sldId id="322" r:id="rId14"/>
    <p:sldId id="324" r:id="rId15"/>
    <p:sldId id="323" r:id="rId16"/>
    <p:sldId id="325" r:id="rId17"/>
    <p:sldId id="327" r:id="rId18"/>
    <p:sldId id="338" r:id="rId19"/>
    <p:sldId id="317" r:id="rId20"/>
    <p:sldId id="315" r:id="rId21"/>
    <p:sldId id="314" r:id="rId22"/>
    <p:sldId id="332" r:id="rId23"/>
    <p:sldId id="331" r:id="rId24"/>
    <p:sldId id="334" r:id="rId25"/>
    <p:sldId id="33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3200"/>
    <a:srgbClr val="2458BF"/>
    <a:srgbClr val="D96704"/>
    <a:srgbClr val="F2E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4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latin typeface="Bubblegum Sans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0304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7" y="310193"/>
            <a:ext cx="10385265" cy="772647"/>
          </a:xfrm>
        </p:spPr>
        <p:txBody>
          <a:bodyPr>
            <a:noAutofit/>
          </a:bodyPr>
          <a:lstStyle>
            <a:lvl1pPr>
              <a:defRPr sz="4800">
                <a:latin typeface="Bubblegum Sans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1678" y="1239253"/>
            <a:ext cx="10385264" cy="49449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678" y="6375679"/>
            <a:ext cx="2559926" cy="348462"/>
          </a:xfrm>
        </p:spPr>
        <p:txBody>
          <a:bodyPr/>
          <a:lstStyle/>
          <a:p>
            <a:fld id="{217E833E-1B6D-415F-AD29-75AE8C43BD0D}" type="datetime1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0396" y="6375679"/>
            <a:ext cx="3256545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806658"/>
          </a:xfrm>
        </p:spPr>
        <p:txBody>
          <a:bodyPr vert="eaVert">
            <a:noAutofit/>
          </a:bodyPr>
          <a:lstStyle>
            <a:lvl1pPr>
              <a:defRPr sz="4600" baseline="0">
                <a:latin typeface="Bubblegum Sans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8066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4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589" y="298161"/>
            <a:ext cx="10888579" cy="712489"/>
          </a:xfrm>
        </p:spPr>
        <p:txBody>
          <a:bodyPr/>
          <a:lstStyle>
            <a:lvl1pPr>
              <a:defRPr baseline="0">
                <a:latin typeface="Bubblegum Sans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589" y="1094874"/>
            <a:ext cx="10888579" cy="5185609"/>
          </a:xfrm>
        </p:spPr>
        <p:txBody>
          <a:bodyPr/>
          <a:lstStyle>
            <a:lvl1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2458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solidFill>
            <a:srgbClr val="D96704"/>
          </a:solidFill>
        </p:spPr>
        <p:txBody>
          <a:bodyPr anchor="b">
            <a:normAutofit/>
          </a:bodyPr>
          <a:lstStyle>
            <a:lvl1pPr algn="ctr">
              <a:defRPr sz="8400" spc="800" baseline="0">
                <a:solidFill>
                  <a:srgbClr val="2458BF"/>
                </a:solidFill>
                <a:latin typeface="Bubblegum Sans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  <a:solidFill>
            <a:srgbClr val="F2E205"/>
          </a:solidFill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09412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064" y="310193"/>
            <a:ext cx="10635568" cy="700457"/>
          </a:xfrm>
        </p:spPr>
        <p:txBody>
          <a:bodyPr>
            <a:noAutofit/>
          </a:bodyPr>
          <a:lstStyle>
            <a:lvl1pPr>
              <a:defRPr sz="4800" baseline="0">
                <a:latin typeface="Bubblegum Sans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5064" y="1215189"/>
            <a:ext cx="5149516" cy="4848727"/>
          </a:xfrm>
        </p:spPr>
        <p:txBody>
          <a:bodyPr/>
          <a:lstStyle>
            <a:lvl1pPr>
              <a:defRPr>
                <a:solidFill>
                  <a:srgbClr val="4B3200"/>
                </a:solidFill>
              </a:defRPr>
            </a:lvl1pPr>
            <a:lvl2pPr>
              <a:defRPr>
                <a:solidFill>
                  <a:srgbClr val="4B3200"/>
                </a:solidFill>
              </a:defRPr>
            </a:lvl2pPr>
            <a:lvl3pPr>
              <a:defRPr>
                <a:solidFill>
                  <a:srgbClr val="4B3200"/>
                </a:solidFill>
              </a:defRPr>
            </a:lvl3pPr>
            <a:lvl4pPr>
              <a:defRPr>
                <a:solidFill>
                  <a:srgbClr val="4B3200"/>
                </a:solidFill>
              </a:defRPr>
            </a:lvl4pPr>
            <a:lvl5pPr>
              <a:defRPr>
                <a:solidFill>
                  <a:srgbClr val="4B32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1116" y="1215189"/>
            <a:ext cx="5149516" cy="4848727"/>
          </a:xfrm>
        </p:spPr>
        <p:txBody>
          <a:bodyPr/>
          <a:lstStyle>
            <a:lvl1pPr>
              <a:defRPr>
                <a:solidFill>
                  <a:srgbClr val="4B3200"/>
                </a:solidFill>
              </a:defRPr>
            </a:lvl1pPr>
            <a:lvl2pPr>
              <a:defRPr>
                <a:solidFill>
                  <a:srgbClr val="4B3200"/>
                </a:solidFill>
              </a:defRPr>
            </a:lvl2pPr>
            <a:lvl3pPr>
              <a:defRPr>
                <a:solidFill>
                  <a:srgbClr val="4B3200"/>
                </a:solidFill>
              </a:defRPr>
            </a:lvl3pPr>
            <a:lvl4pPr>
              <a:defRPr>
                <a:solidFill>
                  <a:srgbClr val="4B3200"/>
                </a:solidFill>
              </a:defRPr>
            </a:lvl4pPr>
            <a:lvl5pPr>
              <a:defRPr>
                <a:solidFill>
                  <a:srgbClr val="4B32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71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131" y="308808"/>
            <a:ext cx="10649501" cy="737937"/>
          </a:xfrm>
        </p:spPr>
        <p:txBody>
          <a:bodyPr>
            <a:noAutofit/>
          </a:bodyPr>
          <a:lstStyle>
            <a:lvl1pPr>
              <a:defRPr sz="4800" baseline="0">
                <a:latin typeface="Bubblegum Sans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1131" y="1164914"/>
            <a:ext cx="5163099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1132" y="1915611"/>
            <a:ext cx="5163100" cy="4292683"/>
          </a:xfrm>
        </p:spPr>
        <p:txBody>
          <a:bodyPr/>
          <a:lstStyle>
            <a:lvl1pPr>
              <a:defRPr>
                <a:solidFill>
                  <a:srgbClr val="4B3200"/>
                </a:solidFill>
              </a:defRPr>
            </a:lvl1pPr>
            <a:lvl2pPr>
              <a:defRPr>
                <a:solidFill>
                  <a:srgbClr val="4B3200"/>
                </a:solidFill>
              </a:defRPr>
            </a:lvl2pPr>
            <a:lvl3pPr>
              <a:defRPr>
                <a:solidFill>
                  <a:srgbClr val="4B3200"/>
                </a:solidFill>
              </a:defRPr>
            </a:lvl3pPr>
            <a:lvl4pPr>
              <a:defRPr>
                <a:solidFill>
                  <a:srgbClr val="4B3200"/>
                </a:solidFill>
              </a:defRPr>
            </a:lvl4pPr>
            <a:lvl5pPr>
              <a:defRPr>
                <a:solidFill>
                  <a:srgbClr val="4B32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7532" y="1188981"/>
            <a:ext cx="51631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7532" y="1915612"/>
            <a:ext cx="5163100" cy="4292682"/>
          </a:xfrm>
        </p:spPr>
        <p:txBody>
          <a:bodyPr/>
          <a:lstStyle>
            <a:lvl1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2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7" y="310193"/>
            <a:ext cx="10491143" cy="820773"/>
          </a:xfrm>
        </p:spPr>
        <p:txBody>
          <a:bodyPr>
            <a:noAutofit/>
          </a:bodyPr>
          <a:lstStyle>
            <a:lvl1pPr>
              <a:defRPr sz="4800" baseline="0">
                <a:latin typeface="Bubblegum Sans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4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0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rgbClr val="D96704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0841" y="457200"/>
            <a:ext cx="3826041" cy="1010653"/>
          </a:xfrm>
          <a:solidFill>
            <a:srgbClr val="D96704"/>
          </a:solidFill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000" b="1" i="0" cap="all" spc="300" baseline="0">
                <a:solidFill>
                  <a:srgbClr val="2458BF"/>
                </a:solidFill>
                <a:latin typeface="Mulis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457199"/>
            <a:ext cx="6158418" cy="56789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40842" y="1741335"/>
            <a:ext cx="3826041" cy="4394769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8708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rgbClr val="D96704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513" y="457200"/>
            <a:ext cx="3880466" cy="1196670"/>
          </a:xfrm>
          <a:solidFill>
            <a:srgbClr val="D96704"/>
          </a:solidFill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000" b="1" i="0" spc="300" baseline="0">
                <a:solidFill>
                  <a:srgbClr val="2458BF"/>
                </a:solidFill>
                <a:latin typeface="Mulis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514" y="1741336"/>
            <a:ext cx="3880466" cy="46594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6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D96704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468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200" baseline="0">
          <a:solidFill>
            <a:srgbClr val="2458BF"/>
          </a:solidFill>
          <a:latin typeface="Bubblegum Sans" panose="02000506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14.sv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13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12.png"/><Relationship Id="rId5" Type="http://schemas.openxmlformats.org/officeDocument/2006/relationships/tags" Target="../tags/tag42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uglasvinicio.github.io/laughacademy/" TargetMode="External"/><Relationship Id="rId3" Type="http://schemas.openxmlformats.org/officeDocument/2006/relationships/tags" Target="../tags/tag49.xml"/><Relationship Id="rId7" Type="http://schemas.openxmlformats.org/officeDocument/2006/relationships/image" Target="../media/image17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0" Type="http://schemas.openxmlformats.org/officeDocument/2006/relationships/image" Target="../media/image14.svg"/><Relationship Id="rId4" Type="http://schemas.openxmlformats.org/officeDocument/2006/relationships/tags" Target="../tags/tag50.xml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8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hyperlink" Target="http:/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hyperlink" Target="http://index.htm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hyperlink" Target="http:/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helaughingacademy.com/" TargetMode="External"/><Relationship Id="rId3" Type="http://schemas.openxmlformats.org/officeDocument/2006/relationships/tags" Target="../tags/tag17.xml"/><Relationship Id="rId7" Type="http://schemas.openxmlformats.org/officeDocument/2006/relationships/image" Target="../media/image3.png"/><Relationship Id="rId12" Type="http://schemas.openxmlformats.org/officeDocument/2006/relationships/hyperlink" Target="http://&#160;https:/www.optimonk.com/" TargetMode="Externa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11" Type="http://schemas.openxmlformats.org/officeDocument/2006/relationships/hyperlink" Target="https://laugh-masters.com.au/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mitchlana.com/" TargetMode="External"/><Relationship Id="rId4" Type="http://schemas.openxmlformats.org/officeDocument/2006/relationships/tags" Target="../tags/tag18.xml"/><Relationship Id="rId9" Type="http://schemas.openxmlformats.org/officeDocument/2006/relationships/hyperlink" Target="https://www.laughacademy.biz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093D87A-7818-4594-B3D1-C9CF374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3D9DAA-F410-485A-AC23-508DF250E50C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30702" y="2590434"/>
            <a:ext cx="5095109" cy="1878040"/>
          </a:xfr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CA" sz="2800" b="1">
                <a:latin typeface="Bubblegum Sans"/>
              </a:rPr>
              <a:t>Laughacademy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74B4D4-0718-4515-B689-623EA33766F9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27206" y="3706476"/>
            <a:ext cx="5877385" cy="802992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3F3F2"/>
                </a:solidFill>
              </a:rPr>
              <a:t>  </a:t>
            </a:r>
            <a:r>
              <a:rPr lang="en-CA">
                <a:solidFill>
                  <a:srgbClr val="F3F3F2"/>
                </a:solidFill>
                <a:sym typeface="Wingdings" panose="05000000000000000000" pitchFamily="2" charset="2"/>
              </a:rPr>
              <a:t> </a:t>
            </a:r>
            <a:r>
              <a:rPr lang="en-CA">
                <a:solidFill>
                  <a:srgbClr val="F3F3F2"/>
                </a:solidFill>
              </a:rPr>
              <a:t>THE MISSION </a:t>
            </a:r>
            <a:r>
              <a:rPr lang="en-CA">
                <a:solidFill>
                  <a:srgbClr val="F3F3F2"/>
                </a:solidFill>
                <a:sym typeface="Wingdings" panose="05000000000000000000" pitchFamily="2" charset="2"/>
              </a:rPr>
              <a:t></a:t>
            </a:r>
            <a:endParaRPr lang="en-CA">
              <a:solidFill>
                <a:srgbClr val="F3F3F2"/>
              </a:solidFill>
            </a:endParaRPr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29BA41EB-EC8E-4167-987C-F07347C19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E945B2-EEAD-4F3D-BDD9-958F9D7764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52944" y="1563102"/>
            <a:ext cx="3995589" cy="37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1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75490" y="30205"/>
            <a:ext cx="4449261" cy="712489"/>
          </a:xfrm>
        </p:spPr>
        <p:txBody>
          <a:bodyPr>
            <a:noAutofit/>
          </a:bodyPr>
          <a:lstStyle/>
          <a:p>
            <a:pPr algn="ctr"/>
            <a:r>
              <a:rPr lang="en-CA" sz="2800">
                <a:latin typeface="Bubblegum Sans"/>
              </a:rPr>
              <a:t>Sitemap and FLOW</a:t>
            </a:r>
            <a:br>
              <a:rPr lang="en-CA" sz="2800"/>
            </a:br>
            <a:endParaRPr lang="en-CA" sz="280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0A118B2-7FD9-4735-9647-7D238CF79BA5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8746" y="546522"/>
            <a:ext cx="10701494" cy="6022730"/>
          </a:xfrm>
        </p:spPr>
      </p:pic>
    </p:spTree>
    <p:extLst>
      <p:ext uri="{BB962C8B-B14F-4D97-AF65-F5344CB8AC3E}">
        <p14:creationId xmlns:p14="http://schemas.microsoft.com/office/powerpoint/2010/main" val="337500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6494" y="292061"/>
            <a:ext cx="10649501" cy="737937"/>
          </a:xfrm>
        </p:spPr>
        <p:txBody>
          <a:bodyPr anchor="t">
            <a:normAutofit/>
          </a:bodyPr>
          <a:lstStyle/>
          <a:p>
            <a:r>
              <a:rPr lang="en-CA" sz="3200">
                <a:latin typeface="Bubblegum Sans"/>
              </a:rPr>
              <a:t>visual presentation &amp; colour scheme</a:t>
            </a:r>
          </a:p>
        </p:txBody>
      </p:sp>
      <p:pic>
        <p:nvPicPr>
          <p:cNvPr id="19" name="Picture 19" descr="Chart, treemap chart&#10;&#10;Description automatically generated">
            <a:extLst>
              <a:ext uri="{FF2B5EF4-FFF2-40B4-BE49-F238E27FC236}">
                <a16:creationId xmlns:a16="http://schemas.microsoft.com/office/drawing/2014/main" id="{91A149D3-4227-4B2C-B4BE-1A6523168975}"/>
              </a:ext>
            </a:extLst>
          </p:cNvPr>
          <p:cNvPicPr>
            <a:picLocks noGrp="1" noChangeAspect="1"/>
          </p:cNvPicPr>
          <p:nvPr>
            <p:ph sz="quarter" idx="4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23898" y="1983063"/>
            <a:ext cx="5163100" cy="3795365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7C33F1-8726-4D7D-81EB-1CC6E17F143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29710" y="1768365"/>
            <a:ext cx="493723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3000" b="1">
                <a:ea typeface="+mn-lt"/>
                <a:cs typeface="+mn-lt"/>
              </a:rPr>
              <a:t>Red :      </a:t>
            </a:r>
            <a:r>
              <a:rPr lang="fr-CA" sz="3000">
                <a:ea typeface="+mn-lt"/>
                <a:cs typeface="+mn-lt"/>
              </a:rPr>
              <a:t>              #BF0426</a:t>
            </a:r>
            <a:br>
              <a:rPr lang="fr-CA" sz="3000">
                <a:ea typeface="+mn-lt"/>
                <a:cs typeface="+mn-lt"/>
              </a:rPr>
            </a:br>
            <a:r>
              <a:rPr lang="fr-CA" sz="3000">
                <a:ea typeface="+mn-lt"/>
                <a:cs typeface="+mn-lt"/>
              </a:rPr>
              <a:t> </a:t>
            </a:r>
            <a:endParaRPr lang="fr-FR" sz="3000"/>
          </a:p>
          <a:p>
            <a:r>
              <a:rPr lang="fr-CA" sz="3000" b="1">
                <a:ea typeface="+mn-lt"/>
                <a:cs typeface="+mn-lt"/>
              </a:rPr>
              <a:t>Blue :    </a:t>
            </a:r>
            <a:r>
              <a:rPr lang="fr-CA" sz="3000">
                <a:ea typeface="+mn-lt"/>
                <a:cs typeface="+mn-lt"/>
              </a:rPr>
              <a:t>               #2458BF</a:t>
            </a:r>
            <a:br>
              <a:rPr lang="fr-CA" sz="3000">
                <a:ea typeface="+mn-lt"/>
                <a:cs typeface="+mn-lt"/>
              </a:rPr>
            </a:br>
            <a:r>
              <a:rPr lang="fr-CA" sz="3000">
                <a:ea typeface="+mn-lt"/>
                <a:cs typeface="+mn-lt"/>
              </a:rPr>
              <a:t> </a:t>
            </a:r>
            <a:endParaRPr lang="fr-CA" sz="3000"/>
          </a:p>
          <a:p>
            <a:r>
              <a:rPr lang="fr-CA" sz="3000" b="1">
                <a:ea typeface="+mn-lt"/>
                <a:cs typeface="+mn-lt"/>
              </a:rPr>
              <a:t>Yellow 1 :</a:t>
            </a:r>
            <a:r>
              <a:rPr lang="fr-CA" sz="3000">
                <a:ea typeface="+mn-lt"/>
                <a:cs typeface="+mn-lt"/>
              </a:rPr>
              <a:t>            #F2E205 </a:t>
            </a:r>
            <a:br>
              <a:rPr lang="fr-CA" sz="3000">
                <a:ea typeface="+mn-lt"/>
                <a:cs typeface="+mn-lt"/>
              </a:rPr>
            </a:br>
            <a:endParaRPr lang="fr-CA" sz="3000"/>
          </a:p>
          <a:p>
            <a:r>
              <a:rPr lang="fr-CA" sz="3000" b="1">
                <a:ea typeface="+mn-lt"/>
                <a:cs typeface="+mn-lt"/>
              </a:rPr>
              <a:t>Yellow 2 :</a:t>
            </a:r>
            <a:r>
              <a:rPr lang="fr-CA" sz="3000">
                <a:ea typeface="+mn-lt"/>
                <a:cs typeface="+mn-lt"/>
              </a:rPr>
              <a:t>            #F2CB05 </a:t>
            </a:r>
            <a:br>
              <a:rPr lang="fr-CA" sz="3000">
                <a:ea typeface="+mn-lt"/>
                <a:cs typeface="+mn-lt"/>
              </a:rPr>
            </a:br>
            <a:endParaRPr lang="fr-CA" sz="3000"/>
          </a:p>
          <a:p>
            <a:r>
              <a:rPr lang="fr-CA" sz="3000" b="1">
                <a:ea typeface="+mn-lt"/>
                <a:cs typeface="+mn-lt"/>
              </a:rPr>
              <a:t>Orange :</a:t>
            </a:r>
            <a:r>
              <a:rPr lang="fr-CA" sz="3000">
                <a:ea typeface="+mn-lt"/>
                <a:cs typeface="+mn-lt"/>
              </a:rPr>
              <a:t>              #D96704 </a:t>
            </a:r>
            <a:endParaRPr lang="fr-CA" sz="3000"/>
          </a:p>
        </p:txBody>
      </p:sp>
    </p:spTree>
    <p:extLst>
      <p:ext uri="{BB962C8B-B14F-4D97-AF65-F5344CB8AC3E}">
        <p14:creationId xmlns:p14="http://schemas.microsoft.com/office/powerpoint/2010/main" val="288528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28759" y="391088"/>
            <a:ext cx="6056384" cy="712489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>
                <a:latin typeface="Bubblegum Sans"/>
              </a:rPr>
              <a:t>font selection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DAD0A-2573-4AB6-890C-C827A8A01B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02910" y="2079470"/>
            <a:ext cx="93874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- We used Google Fonts and those are the fonts we chose: </a:t>
            </a:r>
          </a:p>
        </p:txBody>
      </p:sp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0EFA88-9130-4D95-8A4A-AEC55CD091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94449" y="3049094"/>
            <a:ext cx="2743200" cy="555372"/>
          </a:xfrm>
          <a:prstGeom prst="rect">
            <a:avLst/>
          </a:prstGeom>
        </p:spPr>
      </p:pic>
      <p:pic>
        <p:nvPicPr>
          <p:cNvPr id="5" name="Graphic 5" descr="Arrow Right">
            <a:extLst>
              <a:ext uri="{FF2B5EF4-FFF2-40B4-BE49-F238E27FC236}">
                <a16:creationId xmlns:a16="http://schemas.microsoft.com/office/drawing/2014/main" id="{1A4AF3E0-60DF-414C-B147-4447DA2418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4459" y="286958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58C73-6F52-4572-9AF6-4395EBD58E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84720" y="2122767"/>
            <a:ext cx="2550607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endParaRPr lang="en-US" sz="2400"/>
          </a:p>
          <a:p>
            <a:pPr>
              <a:lnSpc>
                <a:spcPct val="200000"/>
              </a:lnSpc>
              <a:buAutoNum type="arabicPeriod"/>
            </a:pPr>
            <a:r>
              <a:rPr lang="en-US" sz="2400"/>
              <a:t>Bubblegum Sans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sz="2400"/>
              <a:t>Mulish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sz="2400"/>
              <a:t>Josefin Sans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pic>
        <p:nvPicPr>
          <p:cNvPr id="9" name="Graphic 5" descr="Arrow Right">
            <a:extLst>
              <a:ext uri="{FF2B5EF4-FFF2-40B4-BE49-F238E27FC236}">
                <a16:creationId xmlns:a16="http://schemas.microsoft.com/office/drawing/2014/main" id="{258E3541-EB50-440B-A249-00FCCAE6429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4458" y="3639953"/>
            <a:ext cx="914400" cy="914400"/>
          </a:xfrm>
          <a:prstGeom prst="rect">
            <a:avLst/>
          </a:prstGeom>
        </p:spPr>
      </p:pic>
      <p:pic>
        <p:nvPicPr>
          <p:cNvPr id="10" name="Graphic 5" descr="Arrow Right">
            <a:extLst>
              <a:ext uri="{FF2B5EF4-FFF2-40B4-BE49-F238E27FC236}">
                <a16:creationId xmlns:a16="http://schemas.microsoft.com/office/drawing/2014/main" id="{0BF4D77D-6FBF-4F09-85B0-661243478E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4459" y="4368459"/>
            <a:ext cx="914400" cy="914400"/>
          </a:xfrm>
          <a:prstGeom prst="rect">
            <a:avLst/>
          </a:prstGeom>
        </p:spPr>
      </p:pic>
      <p:pic>
        <p:nvPicPr>
          <p:cNvPr id="3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45F992-BB12-48EA-8411-CBCE0BC5FB5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742444" y="3780821"/>
            <a:ext cx="2743200" cy="535654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45D4ED-20CD-46DB-B43D-EADF1E90C5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717323" y="4613477"/>
            <a:ext cx="2743200" cy="4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0F02D85D-FB5B-4394-9E50-628EAE8EB5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37424" y="1011259"/>
            <a:ext cx="10223808" cy="4935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/>
              <a:t>demonstration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FC2CB4-73F7-44D9-AAB0-006A3E91AD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811028" y="3139265"/>
            <a:ext cx="2776067" cy="6229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>
                <a:hlinkClick r:id="rId8"/>
              </a:rPr>
              <a:t>Our Website</a:t>
            </a:r>
            <a:endParaRPr lang="en-US" sz="3200"/>
          </a:p>
        </p:txBody>
      </p:sp>
      <p:pic>
        <p:nvPicPr>
          <p:cNvPr id="4" name="Graphic 5" descr="Arrow Right">
            <a:extLst>
              <a:ext uri="{FF2B5EF4-FFF2-40B4-BE49-F238E27FC236}">
                <a16:creationId xmlns:a16="http://schemas.microsoft.com/office/drawing/2014/main" id="{C31A4DBF-BC7E-459C-A693-9871C32640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2069" y="3139068"/>
            <a:ext cx="691377" cy="691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7D76C-E3EB-478C-8B4D-B336C0EBB4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976839" y="29494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Click here to visit</a:t>
            </a:r>
          </a:p>
        </p:txBody>
      </p:sp>
    </p:spTree>
    <p:extLst>
      <p:ext uri="{BB962C8B-B14F-4D97-AF65-F5344CB8AC3E}">
        <p14:creationId xmlns:p14="http://schemas.microsoft.com/office/powerpoint/2010/main" val="365554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70015" y="115047"/>
            <a:ext cx="5496715" cy="579653"/>
          </a:xfrm>
        </p:spPr>
        <p:txBody>
          <a:bodyPr anchor="t">
            <a:normAutofit/>
          </a:bodyPr>
          <a:lstStyle/>
          <a:p>
            <a:r>
              <a:rPr lang="en-CA" sz="3200">
                <a:latin typeface="Bubblegum Sans"/>
              </a:rPr>
              <a:t>team work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F378-ED63-4A42-A1E7-E631BD223E48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50575" y="2125314"/>
            <a:ext cx="2017883" cy="1352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1400"/>
              <a:t>Douglas Vinicio  </a:t>
            </a:r>
          </a:p>
          <a:p>
            <a:r>
              <a:rPr lang="en-CA" sz="1400"/>
              <a:t>Ian Laporte</a:t>
            </a:r>
          </a:p>
          <a:p>
            <a:r>
              <a:rPr lang="en-CA" sz="1400"/>
              <a:t>German Acevedo</a:t>
            </a:r>
          </a:p>
          <a:p>
            <a:r>
              <a:rPr lang="en-CA" sz="1400"/>
              <a:t>Shijun Wang</a:t>
            </a:r>
          </a:p>
          <a:p>
            <a:endParaRPr lang="en-CA" sz="1400"/>
          </a:p>
          <a:p>
            <a:endParaRPr lang="en-CA" sz="140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010BDE-1E5D-408E-B95A-EA7AEC931E2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68776" y="1574666"/>
            <a:ext cx="8616248" cy="5223090"/>
          </a:xfrm>
          <a:prstGeom prst="rect">
            <a:avLst/>
          </a:prstGeom>
          <a:noFill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BA7C02-E8EA-4580-97BE-3559CB41F442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920822" y="647318"/>
            <a:ext cx="9169342" cy="7015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4B32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rgbClr val="4B32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B32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rgbClr val="4B32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rgbClr val="4B32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400" dirty="0">
                <a:ea typeface="+mn-lt"/>
                <a:cs typeface="+mn-lt"/>
              </a:rPr>
              <a:t>We had regular meetings where we discuss different ideas. We used Trello’s boards to organize and prioritize tasks. </a:t>
            </a:r>
            <a:endParaRPr lang="en-US" sz="1400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Slack and Teams for communication and ideas and </a:t>
            </a:r>
            <a:r>
              <a:rPr lang="en-CA" sz="1400" dirty="0" err="1">
                <a:ea typeface="+mn-lt"/>
                <a:cs typeface="+mn-lt"/>
              </a:rPr>
              <a:t>Github</a:t>
            </a:r>
            <a:r>
              <a:rPr lang="en-CA" sz="1400" dirty="0">
                <a:ea typeface="+mn-lt"/>
                <a:cs typeface="+mn-lt"/>
              </a:rPr>
              <a:t> to compile all the project.</a:t>
            </a:r>
            <a:endParaRPr lang="en-US" sz="1400" dirty="0"/>
          </a:p>
          <a:p>
            <a:endParaRPr lang="en-CA" sz="1800" dirty="0"/>
          </a:p>
          <a:p>
            <a:endParaRPr lang="en-CA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92BCB-F2B1-4656-987F-1F903F7F463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23693" y="1750741"/>
            <a:ext cx="8846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Team</a:t>
            </a:r>
          </a:p>
        </p:txBody>
      </p:sp>
    </p:spTree>
    <p:extLst>
      <p:ext uri="{BB962C8B-B14F-4D97-AF65-F5344CB8AC3E}">
        <p14:creationId xmlns:p14="http://schemas.microsoft.com/office/powerpoint/2010/main" val="80061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86589" y="158771"/>
            <a:ext cx="10888579" cy="712489"/>
          </a:xfrm>
        </p:spPr>
        <p:txBody>
          <a:bodyPr>
            <a:normAutofit/>
          </a:bodyPr>
          <a:lstStyle/>
          <a:p>
            <a:pPr algn="ctr"/>
            <a:r>
              <a:rPr lang="en-CA" sz="2400">
                <a:latin typeface="Bubblegum Sans"/>
              </a:rPr>
              <a:t>GitHub</a:t>
            </a:r>
            <a:endParaRPr lang="en-US"/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C5BF65B-E330-4B69-AD99-51623515B495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8887" y="871850"/>
            <a:ext cx="5518497" cy="3577975"/>
          </a:xfrm>
        </p:spPr>
      </p:pic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786C5F-E5C6-40BD-8A08-9956A6C64B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07205" y="2241085"/>
            <a:ext cx="6153614" cy="44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0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>
                <a:latin typeface="Bubblegum Sans"/>
              </a:rPr>
              <a:t>Dead Link checker</a:t>
            </a:r>
            <a:endParaRPr lang="en-US"/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165CE98-6368-401D-8EF7-6EACC76B7977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12278" y="1094874"/>
            <a:ext cx="10037201" cy="5185609"/>
          </a:xfrm>
        </p:spPr>
      </p:pic>
    </p:spTree>
    <p:extLst>
      <p:ext uri="{BB962C8B-B14F-4D97-AF65-F5344CB8AC3E}">
        <p14:creationId xmlns:p14="http://schemas.microsoft.com/office/powerpoint/2010/main" val="244712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>
                <a:latin typeface="Bubblegum Sans"/>
              </a:rPr>
              <a:t>http://responsinator.com/</a:t>
            </a:r>
            <a:endParaRPr lang="en-US" sz="2800">
              <a:latin typeface="Bubblegum Sans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9E168A-676D-4223-96DD-7A032C7ADCDD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75354" y="1104167"/>
            <a:ext cx="4061097" cy="5185609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E8EA8A-27AE-49AC-841B-44ABC41BE8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l="30414" t="5215" r="29618" b="613"/>
          <a:stretch/>
        </p:blipFill>
        <p:spPr>
          <a:xfrm>
            <a:off x="6211229" y="1149112"/>
            <a:ext cx="4303258" cy="52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86589" y="158771"/>
            <a:ext cx="10888579" cy="712489"/>
          </a:xfrm>
        </p:spPr>
        <p:txBody>
          <a:bodyPr>
            <a:normAutofit/>
          </a:bodyPr>
          <a:lstStyle/>
          <a:p>
            <a:pPr algn="ctr"/>
            <a:r>
              <a:rPr lang="en-CA" sz="2400">
                <a:latin typeface="Bubblegum Sans"/>
              </a:rPr>
              <a:t>Score – Google page speed</a:t>
            </a:r>
            <a:endParaRPr lang="en-CA" sz="2400" err="1"/>
          </a:p>
        </p:txBody>
      </p:sp>
      <p:pic>
        <p:nvPicPr>
          <p:cNvPr id="4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E5169825-8679-49C9-9735-147E1F0B4655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24964" y="593070"/>
            <a:ext cx="9327781" cy="5966193"/>
          </a:xfrm>
        </p:spPr>
      </p:pic>
    </p:spTree>
    <p:extLst>
      <p:ext uri="{BB962C8B-B14F-4D97-AF65-F5344CB8AC3E}">
        <p14:creationId xmlns:p14="http://schemas.microsoft.com/office/powerpoint/2010/main" val="19020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/>
              <a:t>difficulties and solutions</a:t>
            </a:r>
            <a:endParaRPr lang="en-US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57E12F63-59D6-4CB4-8B00-64C8448FAA72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6589" y="1372028"/>
            <a:ext cx="10888579" cy="4631300"/>
          </a:xfrm>
        </p:spPr>
      </p:pic>
    </p:spTree>
    <p:extLst>
      <p:ext uri="{BB962C8B-B14F-4D97-AF65-F5344CB8AC3E}">
        <p14:creationId xmlns:p14="http://schemas.microsoft.com/office/powerpoint/2010/main" val="313972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>
                <a:latin typeface="Bubblegum Sans"/>
              </a:rPr>
              <a:t>Clown School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F378-ED63-4A42-A1E7-E631BD223E4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86589" y="1094875"/>
            <a:ext cx="10888579" cy="56402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CA" sz="2600" dirty="0"/>
              <a:t>Mission statement :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bring laughter and joy into the world as well as promote extraordinary theatrical classes and events for adults and children alike.</a:t>
            </a:r>
          </a:p>
          <a:p>
            <a:pPr>
              <a:lnSpc>
                <a:spcPct val="100000"/>
              </a:lnSpc>
            </a:pPr>
            <a:r>
              <a:rPr lang="en-CA" sz="2600" dirty="0"/>
              <a:t>Value statement :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We anchor our work in the discipline of clown because we believe that clowning embraces and celebrates the totality of human experience and oﬀer </a:t>
            </a:r>
            <a:r>
              <a:rPr lang="en-US" sz="2600" dirty="0">
                <a:ea typeface="+mn-lt"/>
                <a:cs typeface="+mn-lt"/>
              </a:rPr>
              <a:t>unparalleled</a:t>
            </a:r>
            <a:r>
              <a:rPr lang="en-US" sz="2600" dirty="0"/>
              <a:t> freedom in art.</a:t>
            </a:r>
          </a:p>
          <a:p>
            <a:pPr>
              <a:lnSpc>
                <a:spcPct val="100000"/>
              </a:lnSpc>
            </a:pPr>
            <a:r>
              <a:rPr lang="en-CA" sz="2600" dirty="0"/>
              <a:t>Core values :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«  Freedom of expression  »   &amp;   «  </a:t>
            </a:r>
            <a:r>
              <a:rPr lang="en-US" sz="2600" u="sng" dirty="0"/>
              <a:t>the love of play ».</a:t>
            </a:r>
          </a:p>
          <a:p>
            <a:pPr>
              <a:lnSpc>
                <a:spcPct val="100000"/>
              </a:lnSpc>
            </a:pPr>
            <a:r>
              <a:rPr lang="en-CA" sz="2600" dirty="0"/>
              <a:t>Core assets :</a:t>
            </a:r>
          </a:p>
          <a:p>
            <a:pPr lvl="1">
              <a:lnSpc>
                <a:spcPct val="100000"/>
              </a:lnSpc>
            </a:pPr>
            <a:r>
              <a:rPr lang="en-CA" sz="2600" dirty="0"/>
              <a:t>Our employees;  «  Teaching staff  »  &amp; « main staff  »  </a:t>
            </a:r>
            <a:br>
              <a:rPr lang="en-CA" sz="2600" dirty="0"/>
            </a:br>
            <a:r>
              <a:rPr lang="en-CA" sz="2600" dirty="0"/>
              <a:t>(i.e.:  leadership and support staff)</a:t>
            </a:r>
          </a:p>
        </p:txBody>
      </p:sp>
    </p:spTree>
    <p:extLst>
      <p:ext uri="{BB962C8B-B14F-4D97-AF65-F5344CB8AC3E}">
        <p14:creationId xmlns:p14="http://schemas.microsoft.com/office/powerpoint/2010/main" val="280139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86589" y="298161"/>
            <a:ext cx="10778144" cy="7124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CA" sz="2800">
                <a:latin typeface="Bubblegum Sans"/>
              </a:rPr>
              <a:t>Search engine optimization </a:t>
            </a:r>
            <a:br>
              <a:rPr lang="en-CA" sz="2800">
                <a:latin typeface="Bubblegum Sans"/>
              </a:rPr>
            </a:br>
            <a:r>
              <a:rPr lang="en-CA" sz="2800">
                <a:latin typeface="Bubblegum Sans"/>
              </a:rPr>
              <a:t>seo - (google search)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F378-ED63-4A42-A1E7-E631BD223E4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86589" y="1525570"/>
            <a:ext cx="10888579" cy="51856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CA" sz="2600" dirty="0"/>
          </a:p>
          <a:p>
            <a:r>
              <a:rPr lang="en-CA" sz="2600" dirty="0">
                <a:ea typeface="+mn-lt"/>
                <a:cs typeface="+mn-lt"/>
              </a:rPr>
              <a:t>     &lt;meta name="description" content="Teaching how to make people laugh while having fun is our kind of art. 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 Our mission is to bring laughter and joy into the world as well as promote extraordinary 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 theatrical classes and events for adults and children. "&gt;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&lt;meta name="author" content="</a:t>
            </a:r>
            <a:r>
              <a:rPr lang="en-CA" sz="2600" dirty="0" err="1">
                <a:ea typeface="+mn-lt"/>
                <a:cs typeface="+mn-lt"/>
              </a:rPr>
              <a:t>Laughacademy</a:t>
            </a:r>
            <a:r>
              <a:rPr lang="en-CA" sz="2600" dirty="0">
                <a:ea typeface="+mn-lt"/>
                <a:cs typeface="+mn-lt"/>
              </a:rPr>
              <a:t>. </a:t>
            </a:r>
            <a:r>
              <a:rPr lang="en-CA" sz="2600" dirty="0">
                <a:ea typeface="+mn-lt"/>
                <a:cs typeface="+mn-lt"/>
                <a:hlinkClick r:id="rId4"/>
              </a:rPr>
              <a:t>http://index.html</a:t>
            </a:r>
            <a:r>
              <a:rPr lang="en-CA" sz="2600" dirty="0">
                <a:ea typeface="+mn-lt"/>
                <a:cs typeface="+mn-lt"/>
              </a:rPr>
              <a:t>"&gt;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&lt;meta name="robots" content="</a:t>
            </a:r>
            <a:r>
              <a:rPr lang="en-CA" sz="2600" dirty="0" err="1">
                <a:ea typeface="+mn-lt"/>
                <a:cs typeface="+mn-lt"/>
              </a:rPr>
              <a:t>index,follow</a:t>
            </a:r>
            <a:r>
              <a:rPr lang="en-CA" sz="2600" dirty="0">
                <a:ea typeface="+mn-lt"/>
                <a:cs typeface="+mn-lt"/>
              </a:rPr>
              <a:t>"&gt;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019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86589" y="298161"/>
            <a:ext cx="10778144" cy="7124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CA" sz="2800">
                <a:latin typeface="Bubblegum Sans"/>
              </a:rPr>
              <a:t>Search engine optimization </a:t>
            </a:r>
            <a:br>
              <a:rPr lang="en-CA" sz="2800">
                <a:latin typeface="Bubblegum Sans"/>
              </a:rPr>
            </a:br>
            <a:r>
              <a:rPr lang="en-CA" sz="2800">
                <a:latin typeface="Bubblegum Sans"/>
              </a:rPr>
              <a:t>sMo - (</a:t>
            </a:r>
            <a:r>
              <a:rPr lang="en-CA" sz="2800" err="1">
                <a:latin typeface="Bubblegum Sans"/>
              </a:rPr>
              <a:t>facebook</a:t>
            </a:r>
            <a:r>
              <a:rPr lang="en-CA" sz="2800">
                <a:latin typeface="Bubblegum Sans"/>
              </a:rPr>
              <a:t>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F378-ED63-4A42-A1E7-E631BD223E4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03887" y="1525570"/>
            <a:ext cx="11076382" cy="518560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CA" sz="2600" dirty="0">
                <a:ea typeface="+mn-lt"/>
                <a:cs typeface="+mn-lt"/>
              </a:rPr>
              <a:t>    &lt;meta property="</a:t>
            </a:r>
            <a:r>
              <a:rPr lang="en-CA" sz="2600" dirty="0" err="1">
                <a:ea typeface="+mn-lt"/>
                <a:cs typeface="+mn-lt"/>
              </a:rPr>
              <a:t>og:type</a:t>
            </a:r>
            <a:r>
              <a:rPr lang="en-CA" sz="2600" dirty="0">
                <a:ea typeface="+mn-lt"/>
                <a:cs typeface="+mn-lt"/>
              </a:rPr>
              <a:t>" content="website"&gt;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&lt;meta property="</a:t>
            </a:r>
            <a:r>
              <a:rPr lang="en-CA" sz="2600" dirty="0" err="1">
                <a:ea typeface="+mn-lt"/>
                <a:cs typeface="+mn-lt"/>
              </a:rPr>
              <a:t>og:title</a:t>
            </a:r>
            <a:r>
              <a:rPr lang="en-CA" sz="2600" dirty="0">
                <a:ea typeface="+mn-lt"/>
                <a:cs typeface="+mn-lt"/>
              </a:rPr>
              <a:t>" content="</a:t>
            </a:r>
            <a:r>
              <a:rPr lang="en-CA" sz="2600" dirty="0" err="1">
                <a:ea typeface="+mn-lt"/>
                <a:cs typeface="+mn-lt"/>
              </a:rPr>
              <a:t>Laughacademy</a:t>
            </a:r>
            <a:r>
              <a:rPr lang="en-CA" sz="2600" dirty="0">
                <a:ea typeface="+mn-lt"/>
                <a:cs typeface="+mn-lt"/>
              </a:rPr>
              <a:t> | Come laugh and learn with us!"&gt;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&lt;meta property="</a:t>
            </a:r>
            <a:r>
              <a:rPr lang="en-CA" sz="2600" dirty="0" err="1">
                <a:ea typeface="+mn-lt"/>
                <a:cs typeface="+mn-lt"/>
              </a:rPr>
              <a:t>og:url</a:t>
            </a:r>
            <a:r>
              <a:rPr lang="en-CA" sz="2600" dirty="0">
                <a:ea typeface="+mn-lt"/>
                <a:cs typeface="+mn-lt"/>
              </a:rPr>
              <a:t>" content="http://index.html"&gt;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&lt;meta property="</a:t>
            </a:r>
            <a:r>
              <a:rPr lang="en-CA" sz="2600" dirty="0" err="1">
                <a:ea typeface="+mn-lt"/>
                <a:cs typeface="+mn-lt"/>
              </a:rPr>
              <a:t>og:image</a:t>
            </a:r>
            <a:r>
              <a:rPr lang="en-CA" sz="2600" dirty="0">
                <a:ea typeface="+mn-lt"/>
                <a:cs typeface="+mn-lt"/>
              </a:rPr>
              <a:t>" content="/</a:t>
            </a:r>
            <a:r>
              <a:rPr lang="en-CA" sz="2600" dirty="0" err="1">
                <a:ea typeface="+mn-lt"/>
                <a:cs typeface="+mn-lt"/>
              </a:rPr>
              <a:t>img</a:t>
            </a:r>
            <a:r>
              <a:rPr lang="en-CA" sz="2600" dirty="0">
                <a:ea typeface="+mn-lt"/>
                <a:cs typeface="+mn-lt"/>
              </a:rPr>
              <a:t>/home/clown-hands-hips.jpg"&gt;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&lt;meta property="</a:t>
            </a:r>
            <a:r>
              <a:rPr lang="en-CA" sz="2600" dirty="0" err="1">
                <a:ea typeface="+mn-lt"/>
                <a:cs typeface="+mn-lt"/>
              </a:rPr>
              <a:t>og:description</a:t>
            </a:r>
            <a:r>
              <a:rPr lang="en-CA" sz="2600" dirty="0">
                <a:ea typeface="+mn-lt"/>
                <a:cs typeface="+mn-lt"/>
              </a:rPr>
              <a:t>"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    content="Teaching how to make people laugh while having fun is our kind of art. 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    Our mission is to bring laughter and joy into the world as well as promote </a:t>
            </a:r>
            <a:endParaRPr lang="en-CA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2600" dirty="0">
                <a:ea typeface="+mn-lt"/>
                <a:cs typeface="+mn-lt"/>
              </a:rPr>
              <a:t>extraordinary </a:t>
            </a:r>
            <a:endParaRPr lang="en-CA" dirty="0"/>
          </a:p>
          <a:p>
            <a:r>
              <a:rPr lang="en-CA" sz="2600" dirty="0">
                <a:ea typeface="+mn-lt"/>
                <a:cs typeface="+mn-lt"/>
              </a:rPr>
              <a:t>        theatrical classes and events to adults and children.  </a:t>
            </a:r>
            <a:r>
              <a:rPr lang="en-CA" sz="2600" dirty="0">
                <a:ea typeface="+mn-lt"/>
                <a:cs typeface="+mn-lt"/>
                <a:hlinkClick r:id="rId4"/>
              </a:rPr>
              <a:t>http://index.html/</a:t>
            </a:r>
            <a:r>
              <a:rPr lang="en-CA" sz="2600" dirty="0">
                <a:ea typeface="+mn-lt"/>
                <a:cs typeface="+mn-lt"/>
              </a:rPr>
              <a:t>"&gt;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4747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86589" y="298161"/>
            <a:ext cx="10778144" cy="7124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CA" sz="2800">
                <a:latin typeface="Bubblegum Sans"/>
              </a:rPr>
              <a:t>Search engine optimization </a:t>
            </a:r>
            <a:br>
              <a:rPr lang="en-CA" sz="2800">
                <a:latin typeface="Bubblegum Sans"/>
              </a:rPr>
            </a:br>
            <a:r>
              <a:rPr lang="en-CA" sz="2800">
                <a:latin typeface="Bubblegum Sans"/>
              </a:rPr>
              <a:t>sMo - (twitter)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F378-ED63-4A42-A1E7-E631BD223E4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86589" y="1525570"/>
            <a:ext cx="10888579" cy="518560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endParaRPr lang="en-CA" sz="2600">
              <a:ea typeface="+mn-lt"/>
              <a:cs typeface="+mn-lt"/>
            </a:endParaRPr>
          </a:p>
          <a:p>
            <a:pPr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en-CA" sz="2600">
                <a:ea typeface="+mn-lt"/>
                <a:cs typeface="+mn-lt"/>
              </a:rPr>
              <a:t>    &lt;meta name="</a:t>
            </a:r>
            <a:r>
              <a:rPr lang="en-CA" sz="2600" err="1">
                <a:ea typeface="+mn-lt"/>
                <a:cs typeface="+mn-lt"/>
              </a:rPr>
              <a:t>twitter:card</a:t>
            </a:r>
            <a:r>
              <a:rPr lang="en-CA" sz="2600">
                <a:ea typeface="+mn-lt"/>
                <a:cs typeface="+mn-lt"/>
              </a:rPr>
              <a:t>" content="summary"&gt;</a:t>
            </a:r>
            <a:endParaRPr lang="en-CA"/>
          </a:p>
          <a:p>
            <a:pPr>
              <a:buNone/>
            </a:pPr>
            <a:r>
              <a:rPr lang="en-CA" sz="2600">
                <a:ea typeface="+mn-lt"/>
                <a:cs typeface="+mn-lt"/>
              </a:rPr>
              <a:t>    &lt;meta name="</a:t>
            </a:r>
            <a:r>
              <a:rPr lang="en-CA" sz="2600" err="1">
                <a:ea typeface="+mn-lt"/>
                <a:cs typeface="+mn-lt"/>
              </a:rPr>
              <a:t>twitter:site</a:t>
            </a:r>
            <a:r>
              <a:rPr lang="en-CA" sz="2600">
                <a:ea typeface="+mn-lt"/>
                <a:cs typeface="+mn-lt"/>
              </a:rPr>
              <a:t>" content="@</a:t>
            </a:r>
            <a:r>
              <a:rPr lang="en-CA" sz="2600" err="1">
                <a:ea typeface="+mn-lt"/>
                <a:cs typeface="+mn-lt"/>
              </a:rPr>
              <a:t>Laughacademy</a:t>
            </a:r>
            <a:r>
              <a:rPr lang="en-CA" sz="2600">
                <a:ea typeface="+mn-lt"/>
                <a:cs typeface="+mn-lt"/>
              </a:rPr>
              <a:t>"&gt;</a:t>
            </a:r>
            <a:endParaRPr lang="en-CA"/>
          </a:p>
          <a:p>
            <a:pPr>
              <a:buNone/>
            </a:pPr>
            <a:r>
              <a:rPr lang="en-CA" sz="2600">
                <a:ea typeface="+mn-lt"/>
                <a:cs typeface="+mn-lt"/>
              </a:rPr>
              <a:t>    &lt;meta name="</a:t>
            </a:r>
            <a:r>
              <a:rPr lang="en-CA" sz="2600" err="1">
                <a:ea typeface="+mn-lt"/>
                <a:cs typeface="+mn-lt"/>
              </a:rPr>
              <a:t>twitter:title</a:t>
            </a:r>
            <a:r>
              <a:rPr lang="en-CA" sz="2600">
                <a:ea typeface="+mn-lt"/>
                <a:cs typeface="+mn-lt"/>
              </a:rPr>
              <a:t>" content="</a:t>
            </a:r>
            <a:r>
              <a:rPr lang="en-CA" sz="2600" err="1">
                <a:ea typeface="+mn-lt"/>
                <a:cs typeface="+mn-lt"/>
              </a:rPr>
              <a:t>Laughacademy</a:t>
            </a:r>
            <a:r>
              <a:rPr lang="en-CA" sz="2600">
                <a:ea typeface="+mn-lt"/>
                <a:cs typeface="+mn-lt"/>
              </a:rPr>
              <a:t> | Come laugh and learn with us!"&gt;</a:t>
            </a:r>
            <a:endParaRPr lang="en-CA"/>
          </a:p>
          <a:p>
            <a:pPr>
              <a:buNone/>
            </a:pPr>
            <a:r>
              <a:rPr lang="en-CA" sz="2600">
                <a:ea typeface="+mn-lt"/>
                <a:cs typeface="+mn-lt"/>
              </a:rPr>
              <a:t>    &lt;meta name="</a:t>
            </a:r>
            <a:r>
              <a:rPr lang="en-CA" sz="2600" err="1">
                <a:ea typeface="+mn-lt"/>
                <a:cs typeface="+mn-lt"/>
              </a:rPr>
              <a:t>twitter:description</a:t>
            </a:r>
            <a:r>
              <a:rPr lang="en-CA" sz="2600">
                <a:ea typeface="+mn-lt"/>
                <a:cs typeface="+mn-lt"/>
              </a:rPr>
              <a:t>"</a:t>
            </a:r>
            <a:endParaRPr lang="en-CA"/>
          </a:p>
          <a:p>
            <a:pPr>
              <a:buNone/>
            </a:pPr>
            <a:r>
              <a:rPr lang="en-CA" sz="2600">
                <a:ea typeface="+mn-lt"/>
                <a:cs typeface="+mn-lt"/>
              </a:rPr>
              <a:t>        content="Teaching how to make people laugh while having fun is our kind of art. </a:t>
            </a:r>
            <a:endParaRPr lang="en-CA"/>
          </a:p>
          <a:p>
            <a:pPr>
              <a:buNone/>
            </a:pPr>
            <a:r>
              <a:rPr lang="en-CA" sz="2600">
                <a:ea typeface="+mn-lt"/>
                <a:cs typeface="+mn-lt"/>
              </a:rPr>
              <a:t>        Our mission is to bring laughter and joy into the world as well as promote extraordinary </a:t>
            </a:r>
            <a:endParaRPr lang="en-CA"/>
          </a:p>
          <a:p>
            <a:pPr>
              <a:buNone/>
            </a:pPr>
            <a:r>
              <a:rPr lang="en-CA" sz="2600">
                <a:ea typeface="+mn-lt"/>
                <a:cs typeface="+mn-lt"/>
              </a:rPr>
              <a:t>        theatrical classes and events to adults and children.  </a:t>
            </a:r>
            <a:r>
              <a:rPr lang="en-CA" sz="2600">
                <a:ea typeface="+mn-lt"/>
                <a:cs typeface="+mn-lt"/>
                <a:hlinkClick r:id="rId4"/>
              </a:rPr>
              <a:t>http://index.html</a:t>
            </a:r>
            <a:r>
              <a:rPr lang="en-CA" sz="2600">
                <a:ea typeface="+mn-lt"/>
                <a:cs typeface="+mn-lt"/>
              </a:rPr>
              <a:t>"&gt;</a:t>
            </a:r>
            <a:endParaRPr lang="en-CA"/>
          </a:p>
          <a:p>
            <a:pPr>
              <a:buNone/>
            </a:pPr>
            <a:r>
              <a:rPr lang="en-CA" sz="2600">
                <a:ea typeface="+mn-lt"/>
                <a:cs typeface="+mn-lt"/>
              </a:rPr>
              <a:t>    &lt;meta name="</a:t>
            </a:r>
            <a:r>
              <a:rPr lang="en-CA" sz="2600" err="1">
                <a:ea typeface="+mn-lt"/>
                <a:cs typeface="+mn-lt"/>
              </a:rPr>
              <a:t>twitter:image</a:t>
            </a:r>
            <a:r>
              <a:rPr lang="en-CA" sz="2600">
                <a:ea typeface="+mn-lt"/>
                <a:cs typeface="+mn-lt"/>
              </a:rPr>
              <a:t>" content="/</a:t>
            </a:r>
            <a:r>
              <a:rPr lang="en-CA" sz="2600" err="1">
                <a:ea typeface="+mn-lt"/>
                <a:cs typeface="+mn-lt"/>
              </a:rPr>
              <a:t>img</a:t>
            </a:r>
            <a:r>
              <a:rPr lang="en-CA" sz="2600">
                <a:ea typeface="+mn-lt"/>
                <a:cs typeface="+mn-lt"/>
              </a:rPr>
              <a:t>/home/clown-hands-hips.jpg"&gt;</a:t>
            </a:r>
            <a:endParaRPr lang="en-CA"/>
          </a:p>
          <a:p>
            <a:pPr marL="0" indent="0">
              <a:buNone/>
            </a:pPr>
            <a:endParaRPr lang="en-CA" sz="2600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endParaRPr lang="en-CA" sz="2600"/>
          </a:p>
        </p:txBody>
      </p:sp>
    </p:spTree>
    <p:extLst>
      <p:ext uri="{BB962C8B-B14F-4D97-AF65-F5344CB8AC3E}">
        <p14:creationId xmlns:p14="http://schemas.microsoft.com/office/powerpoint/2010/main" val="250932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dirty="0">
                <a:latin typeface="Bubblegum Sans"/>
              </a:rPr>
              <a:t>Web site prerequisites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F378-ED63-4A42-A1E7-E631BD223E4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081182" y="1429819"/>
            <a:ext cx="10888579" cy="48506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Fun and Colourful web sites that </a:t>
            </a: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showcase our excellent team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and our fun attitude. </a:t>
            </a:r>
            <a:b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Emphasizing our upcoming classes :</a:t>
            </a:r>
          </a:p>
          <a:p>
            <a:pPr lvl="1">
              <a:lnSpc>
                <a:spcPct val="100000"/>
              </a:lnSpc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We want to showcase our upcoming classes that clients can sign up for. </a:t>
            </a:r>
            <a:endParaRPr lang="en-CA" sz="2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CA" sz="2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Showing oﬀ our amazing staﬀ</a:t>
            </a:r>
          </a:p>
          <a:p>
            <a:pPr lvl="1">
              <a:lnSpc>
                <a:spcPct val="100000"/>
              </a:lnSpc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Everyone smiling</a:t>
            </a:r>
            <a:endParaRPr lang="en-US" sz="2600" u="sng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Make our phone number obvious and easily be called. </a:t>
            </a:r>
            <a:endParaRPr lang="en-CA" sz="2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5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093D87A-7818-4594-B3D1-C9CF374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3D9DAA-F410-485A-AC23-508DF250E50C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30702" y="2590434"/>
            <a:ext cx="5095109" cy="1878040"/>
          </a:xfr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CA" sz="2800" b="1">
                <a:latin typeface="Bubblegum Sans"/>
              </a:rPr>
              <a:t>Laughacademy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74B4D4-0718-4515-B689-623EA33766F9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27206" y="3706476"/>
            <a:ext cx="5877385" cy="802992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3F3F2"/>
                </a:solidFill>
              </a:rPr>
              <a:t>  </a:t>
            </a:r>
            <a:r>
              <a:rPr lang="en-CA">
                <a:solidFill>
                  <a:srgbClr val="F3F3F2"/>
                </a:solidFill>
                <a:sym typeface="Wingdings" panose="05000000000000000000" pitchFamily="2" charset="2"/>
              </a:rPr>
              <a:t> </a:t>
            </a:r>
            <a:r>
              <a:rPr lang="en-CA">
                <a:solidFill>
                  <a:srgbClr val="F3F3F2"/>
                </a:solidFill>
              </a:rPr>
              <a:t>THE Work </a:t>
            </a:r>
            <a:r>
              <a:rPr lang="en-CA">
                <a:solidFill>
                  <a:srgbClr val="F3F3F2"/>
                </a:solidFill>
                <a:sym typeface="Wingdings" panose="05000000000000000000" pitchFamily="2" charset="2"/>
              </a:rPr>
              <a:t></a:t>
            </a:r>
            <a:endParaRPr lang="en-CA">
              <a:solidFill>
                <a:srgbClr val="F3F3F2"/>
              </a:solidFill>
            </a:endParaRPr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29BA41EB-EC8E-4167-987C-F07347C19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E945B2-EEAD-4F3D-BDD9-958F9D7764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52944" y="1563102"/>
            <a:ext cx="3995589" cy="37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4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40A8427-5DEA-41E2-8B91-E20A423CF41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802726" y="3927093"/>
            <a:ext cx="3023281" cy="2812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E00D0-268B-4523-BC87-3D7E2E30CC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34825" y="189166"/>
            <a:ext cx="4188541" cy="23681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F378-ED63-4A42-A1E7-E631BD223E48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86589" y="1094874"/>
            <a:ext cx="8018032" cy="54674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CA" sz="2600" dirty="0"/>
              <a:t>Our research on competitors gave us the edge:</a:t>
            </a:r>
          </a:p>
          <a:p>
            <a:pPr lvl="1"/>
            <a:r>
              <a:rPr lang="en-CA" sz="2400" dirty="0">
                <a:ea typeface="+mn-lt"/>
                <a:cs typeface="+mn-lt"/>
                <a:hlinkClick r:id="rId8"/>
              </a:rPr>
              <a:t>https://thelaughingacademy.com/</a:t>
            </a:r>
            <a:r>
              <a:rPr lang="en-CA" sz="2400" dirty="0">
                <a:ea typeface="+mn-lt"/>
                <a:cs typeface="+mn-lt"/>
              </a:rPr>
              <a:t>  </a:t>
            </a:r>
            <a:endParaRPr lang="en-CA" sz="2400" dirty="0">
              <a:ea typeface="+mn-lt"/>
              <a:cs typeface="+mn-lt"/>
              <a:hlinkClick r:id="rId9"/>
            </a:endParaRPr>
          </a:p>
          <a:p>
            <a:pPr lvl="1"/>
            <a:r>
              <a:rPr lang="en-CA" sz="2400" dirty="0">
                <a:ea typeface="+mn-lt"/>
                <a:cs typeface="+mn-lt"/>
                <a:hlinkClick r:id="rId9"/>
              </a:rPr>
              <a:t>https://www.laughacademy.biz/</a:t>
            </a:r>
            <a:r>
              <a:rPr lang="en-CA" sz="2400" dirty="0">
                <a:ea typeface="+mn-lt"/>
                <a:cs typeface="+mn-lt"/>
              </a:rPr>
              <a:t> </a:t>
            </a:r>
            <a:endParaRPr lang="en-CA" sz="2400" dirty="0"/>
          </a:p>
          <a:p>
            <a:pPr lvl="1"/>
            <a:r>
              <a:rPr lang="en-CA" sz="2400" dirty="0">
                <a:ea typeface="+mn-lt"/>
                <a:cs typeface="+mn-lt"/>
                <a:hlinkClick r:id="rId10"/>
              </a:rPr>
              <a:t>http://mitchlana.com/</a:t>
            </a:r>
            <a:endParaRPr lang="en-CA" sz="2400" dirty="0"/>
          </a:p>
          <a:p>
            <a:r>
              <a:rPr lang="en-CA" sz="2400" dirty="0"/>
              <a:t> </a:t>
            </a:r>
            <a:r>
              <a:rPr lang="en-CA" sz="2600" dirty="0">
                <a:ea typeface="+mn-lt"/>
                <a:cs typeface="+mn-lt"/>
              </a:rPr>
              <a:t>We sought inspiration for fun colourful « Look and Feel » with that imagery and tone in mind.</a:t>
            </a:r>
          </a:p>
          <a:p>
            <a:endParaRPr lang="en-CA" sz="2600" dirty="0"/>
          </a:p>
          <a:p>
            <a:r>
              <a:rPr lang="en-CA" sz="2600" dirty="0"/>
              <a:t>Fortunately, our delays were so tight that we aimed</a:t>
            </a:r>
            <a:br>
              <a:rPr lang="en-CA" sz="2600" dirty="0"/>
            </a:br>
            <a:r>
              <a:rPr lang="en-CA" sz="2600" dirty="0"/>
              <a:t>for a layout with rounder fonts, larger sections for more breathing room, and more simple animation that didn't distract our users :</a:t>
            </a:r>
            <a:endParaRPr lang="en-CA" sz="2600" dirty="0">
              <a:ea typeface="+mn-lt"/>
              <a:cs typeface="+mn-lt"/>
            </a:endParaRPr>
          </a:p>
          <a:p>
            <a:pPr lvl="1"/>
            <a:r>
              <a:rPr lang="en-CA" sz="2400" dirty="0">
                <a:ea typeface="+mn-lt"/>
                <a:cs typeface="+mn-lt"/>
                <a:hlinkClick r:id="rId11"/>
              </a:rPr>
              <a:t>https://laugh-masters.com.au/</a:t>
            </a:r>
            <a:r>
              <a:rPr lang="en-CA" sz="2400" dirty="0">
                <a:ea typeface="+mn-lt"/>
                <a:cs typeface="+mn-lt"/>
              </a:rPr>
              <a:t>              </a:t>
            </a:r>
          </a:p>
          <a:p>
            <a:pPr lvl="1"/>
            <a:r>
              <a:rPr lang="en-CA" sz="2400" dirty="0">
                <a:ea typeface="+mn-lt"/>
                <a:cs typeface="+mn-lt"/>
                <a:hlinkClick r:id="rId12"/>
              </a:rPr>
              <a:t>https://www.optimonk.com/</a:t>
            </a:r>
            <a:r>
              <a:rPr lang="en-CA" sz="2400" dirty="0">
                <a:ea typeface="+mn-lt"/>
                <a:cs typeface="+mn-lt"/>
              </a:rPr>
              <a:t> </a:t>
            </a:r>
            <a:endParaRPr lang="en-CA" dirty="0"/>
          </a:p>
          <a:p>
            <a:r>
              <a:rPr lang="en-CA" sz="2600" dirty="0"/>
              <a:t>And we didn't want our client to have </a:t>
            </a:r>
            <a:br>
              <a:rPr lang="en-CA" sz="2600" dirty="0"/>
            </a:br>
            <a:r>
              <a:rPr lang="en-CA" sz="2600" dirty="0"/>
              <a:t>a Website that is only « a presence online. 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87ED6-A709-4F7C-BF71-F6F42883F4C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27432" y="291689"/>
            <a:ext cx="71267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2458BF"/>
                </a:solidFill>
                <a:latin typeface="Bubblegum Sans"/>
              </a:rPr>
              <a:t>BRAINSTORMING SESSION</a:t>
            </a:r>
          </a:p>
        </p:txBody>
      </p:sp>
    </p:spTree>
    <p:extLst>
      <p:ext uri="{BB962C8B-B14F-4D97-AF65-F5344CB8AC3E}">
        <p14:creationId xmlns:p14="http://schemas.microsoft.com/office/powerpoint/2010/main" val="123366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F378-ED63-4A42-A1E7-E631BD223E48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941224" y="695089"/>
            <a:ext cx="8018032" cy="546744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CA" sz="2600" dirty="0"/>
          </a:p>
          <a:p>
            <a:r>
              <a:rPr lang="en-CA" sz="2600" dirty="0">
                <a:ea typeface="+mn-lt"/>
                <a:cs typeface="+mn-lt"/>
              </a:rPr>
              <a:t>So we all agreed on criteria like : </a:t>
            </a:r>
          </a:p>
          <a:p>
            <a:pPr lvl="1">
              <a:buFont typeface="Gill Sans MT" panose="020B0604020202020204" pitchFamily="34" charset="0"/>
            </a:pPr>
            <a:r>
              <a:rPr lang="en-CA" sz="2600" dirty="0">
                <a:ea typeface="+mn-lt"/>
                <a:cs typeface="+mn-lt"/>
              </a:rPr>
              <a:t>The page must have fun and </a:t>
            </a:r>
            <a:r>
              <a:rPr lang="en-CA" sz="2600" dirty="0" err="1">
                <a:ea typeface="+mn-lt"/>
                <a:cs typeface="+mn-lt"/>
              </a:rPr>
              <a:t>colourfull</a:t>
            </a:r>
            <a:endParaRPr lang="en-CA" sz="2600" dirty="0">
              <a:ea typeface="+mn-lt"/>
              <a:cs typeface="+mn-lt"/>
            </a:endParaRPr>
          </a:p>
          <a:p>
            <a:pPr lvl="1">
              <a:buFont typeface="Gill Sans MT" panose="020B0604020202020204" pitchFamily="34" charset="0"/>
              <a:buChar char="–"/>
            </a:pPr>
            <a:r>
              <a:rPr lang="en-CA" sz="2600" dirty="0">
                <a:ea typeface="+mn-lt"/>
                <a:cs typeface="+mn-lt"/>
              </a:rPr>
              <a:t>it should have images that incite the visitor to stay. </a:t>
            </a:r>
          </a:p>
          <a:p>
            <a:pPr lvl="1">
              <a:buFont typeface="Gill Sans MT" panose="020B0604020202020204" pitchFamily="34" charset="0"/>
              <a:buChar char="–"/>
            </a:pPr>
            <a:r>
              <a:rPr lang="en-CA" sz="2600" dirty="0">
                <a:ea typeface="+mn-lt"/>
                <a:cs typeface="+mn-lt"/>
              </a:rPr>
              <a:t>It may have a sign-up page </a:t>
            </a:r>
          </a:p>
          <a:p>
            <a:pPr lvl="1">
              <a:buFont typeface="Gill Sans MT" panose="020B0604020202020204" pitchFamily="34" charset="0"/>
            </a:pPr>
            <a:r>
              <a:rPr lang="en-CA" sz="2600" dirty="0">
                <a:ea typeface="+mn-lt"/>
                <a:cs typeface="+mn-lt"/>
              </a:rPr>
              <a:t>It may have the social media </a:t>
            </a:r>
          </a:p>
          <a:p>
            <a:pPr lvl="1">
              <a:buFont typeface="Gill Sans MT" panose="020B0604020202020204" pitchFamily="34" charset="0"/>
              <a:buChar char="–"/>
            </a:pPr>
            <a:r>
              <a:rPr lang="en-CA" sz="2600" dirty="0">
                <a:ea typeface="+mn-lt"/>
                <a:cs typeface="+mn-lt"/>
              </a:rPr>
              <a:t>There may be a page for the upcoming classes </a:t>
            </a:r>
          </a:p>
          <a:p>
            <a:pPr lvl="1">
              <a:buFont typeface="Gill Sans MT" panose="020B0604020202020204" pitchFamily="34" charset="0"/>
            </a:pPr>
            <a:r>
              <a:rPr lang="en-CA" sz="2600" dirty="0">
                <a:ea typeface="+mn-lt"/>
                <a:cs typeface="+mn-lt"/>
              </a:rPr>
              <a:t>The fonts should be clear and fun </a:t>
            </a:r>
          </a:p>
          <a:p>
            <a:pPr>
              <a:buFont typeface="Arial,Sans-Serif" panose="020B0604020202020204" pitchFamily="34" charset="0"/>
            </a:pPr>
            <a:r>
              <a:rPr lang="en-CA" sz="2600" dirty="0">
                <a:ea typeface="+mn-lt"/>
                <a:cs typeface="+mn-lt"/>
              </a:rPr>
              <a:t>And we all went our separate ways to submit different Wireframe...</a:t>
            </a:r>
            <a:endParaRPr lang="en-CA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3F0CF7-F717-4C6F-8A43-2CC74BC080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t="9955"/>
          <a:stretch/>
        </p:blipFill>
        <p:spPr>
          <a:xfrm>
            <a:off x="8891381" y="129464"/>
            <a:ext cx="2881107" cy="346287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BEF0A9-2EB4-453D-B344-A99DFF1A34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/>
          <a:srcRect b="11705"/>
          <a:stretch/>
        </p:blipFill>
        <p:spPr>
          <a:xfrm>
            <a:off x="8891382" y="3670990"/>
            <a:ext cx="2881108" cy="3057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B9CF60-BAF2-418A-BC79-BE7685CA51B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27432" y="291689"/>
            <a:ext cx="73397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2458BF"/>
                </a:solidFill>
                <a:latin typeface="Bubblegum Sans"/>
              </a:rPr>
              <a:t>BRAINSTORMING – WE AGREED</a:t>
            </a:r>
          </a:p>
        </p:txBody>
      </p:sp>
    </p:spTree>
    <p:extLst>
      <p:ext uri="{BB962C8B-B14F-4D97-AF65-F5344CB8AC3E}">
        <p14:creationId xmlns:p14="http://schemas.microsoft.com/office/powerpoint/2010/main" val="3754733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49598" y="293463"/>
            <a:ext cx="5868079" cy="712489"/>
          </a:xfrm>
        </p:spPr>
        <p:txBody>
          <a:bodyPr>
            <a:normAutofit/>
          </a:bodyPr>
          <a:lstStyle/>
          <a:p>
            <a:pPr algn="ctr"/>
            <a:r>
              <a:rPr lang="en-CA" sz="4000">
                <a:latin typeface="Bubblegum Sans"/>
              </a:rPr>
              <a:t>- Web Wireframe -</a:t>
            </a:r>
            <a:endParaRPr lang="en-US">
              <a:latin typeface="Bubblegum Sans"/>
            </a:endParaRPr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A59DB49-38ED-42E8-AEB3-17D6C840C9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r="-375" b="41547"/>
          <a:stretch/>
        </p:blipFill>
        <p:spPr>
          <a:xfrm>
            <a:off x="1072895" y="265772"/>
            <a:ext cx="4126775" cy="6262188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1C826D-07F8-4C4D-A32D-CFB62E8419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t="57562" r="-592" b="226"/>
          <a:stretch/>
        </p:blipFill>
        <p:spPr>
          <a:xfrm>
            <a:off x="7206067" y="1464526"/>
            <a:ext cx="4015264" cy="44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9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895234" y="151519"/>
            <a:ext cx="6809398" cy="712489"/>
          </a:xfrm>
        </p:spPr>
        <p:txBody>
          <a:bodyPr>
            <a:normAutofit/>
          </a:bodyPr>
          <a:lstStyle/>
          <a:p>
            <a:pPr algn="ctr"/>
            <a:r>
              <a:rPr lang="en-CA" sz="4000">
                <a:latin typeface="Bubblegum Sans"/>
              </a:rPr>
              <a:t>- Mobile Wireframe -</a:t>
            </a:r>
            <a:endParaRPr lang="en-US"/>
          </a:p>
        </p:txBody>
      </p:sp>
      <p:pic>
        <p:nvPicPr>
          <p:cNvPr id="7" name="Picture 7" descr="Diagram, shape&#10;&#10;Description automatically generated">
            <a:extLst>
              <a:ext uri="{FF2B5EF4-FFF2-40B4-BE49-F238E27FC236}">
                <a16:creationId xmlns:a16="http://schemas.microsoft.com/office/drawing/2014/main" id="{4DEDB5C5-FE6D-4373-BD62-2E2B225957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r="467" b="36842"/>
          <a:stretch/>
        </p:blipFill>
        <p:spPr>
          <a:xfrm>
            <a:off x="1416668" y="234420"/>
            <a:ext cx="3056518" cy="6270265"/>
          </a:xfrm>
          <a:prstGeom prst="rect">
            <a:avLst/>
          </a:prstGeom>
        </p:spPr>
      </p:pic>
      <p:pic>
        <p:nvPicPr>
          <p:cNvPr id="3" name="Picture 3" descr="Diagram, shape&#10;&#10;Description automatically generated">
            <a:extLst>
              <a:ext uri="{FF2B5EF4-FFF2-40B4-BE49-F238E27FC236}">
                <a16:creationId xmlns:a16="http://schemas.microsoft.com/office/drawing/2014/main" id="{DB67DA8F-68C9-471E-8220-8B17FCA502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t="62754" r="719" b="226"/>
          <a:stretch/>
        </p:blipFill>
        <p:spPr>
          <a:xfrm>
            <a:off x="6200461" y="1079034"/>
            <a:ext cx="3939847" cy="47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9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4E02-EE36-40CA-A661-39B3556C8A2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3337" y="794"/>
            <a:ext cx="2312760" cy="578511"/>
          </a:xfrm>
        </p:spPr>
        <p:txBody>
          <a:bodyPr>
            <a:normAutofit/>
          </a:bodyPr>
          <a:lstStyle/>
          <a:p>
            <a:pPr algn="ctr"/>
            <a:r>
              <a:rPr lang="en-CA" sz="2400">
                <a:latin typeface="Bubblegum Sans"/>
              </a:rPr>
              <a:t>Mockup </a:t>
            </a:r>
            <a:endParaRPr lang="en-US" sz="240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6653E8E-7D80-4099-B625-9E0D18CA75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t="38" r="488" b="43709"/>
          <a:stretch/>
        </p:blipFill>
        <p:spPr>
          <a:xfrm>
            <a:off x="4451631" y="76157"/>
            <a:ext cx="3045910" cy="6484272"/>
          </a:xfrm>
          <a:prstGeom prst="rect">
            <a:avLst/>
          </a:prstGeom>
        </p:spPr>
      </p:pic>
      <p:pic>
        <p:nvPicPr>
          <p:cNvPr id="6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E133018-948B-4C97-B67F-24AC8334445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t="54675" r="763" b="203"/>
          <a:stretch/>
        </p:blipFill>
        <p:spPr>
          <a:xfrm>
            <a:off x="7742466" y="98808"/>
            <a:ext cx="3657194" cy="6311454"/>
          </a:xfrm>
          <a:prstGeom prst="rect">
            <a:avLst/>
          </a:prstGeom>
        </p:spPr>
      </p:pic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DB66C6-4277-4E2A-9764-1AAAAC30C8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37107" y="98809"/>
            <a:ext cx="2039500" cy="65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8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Badge">
  <a:themeElements>
    <a:clrScheme name="Custom 3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D96704"/>
      </a:accent1>
      <a:accent2>
        <a:srgbClr val="2458BF"/>
      </a:accent2>
      <a:accent3>
        <a:srgbClr val="F2E205"/>
      </a:accent3>
      <a:accent4>
        <a:srgbClr val="F2CB05"/>
      </a:accent4>
      <a:accent5>
        <a:srgbClr val="BF0426"/>
      </a:accent5>
      <a:accent6>
        <a:srgbClr val="F2F2F2"/>
      </a:accent6>
      <a:hlink>
        <a:srgbClr val="2458BF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LaughAcademyV07.pptx" id="{1321B45F-3DAF-4870-9255-15EF23546EB1}" vid="{D4012FEC-15E4-4605-8CAA-C2B8A2BD507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B52834D0BD124DB849A3A098CB5C62" ma:contentTypeVersion="12" ma:contentTypeDescription="Create a new document." ma:contentTypeScope="" ma:versionID="412d1f20408049987eac5d6398f23d66">
  <xsd:schema xmlns:xsd="http://www.w3.org/2001/XMLSchema" xmlns:xs="http://www.w3.org/2001/XMLSchema" xmlns:p="http://schemas.microsoft.com/office/2006/metadata/properties" xmlns:ns3="c5eb7b4b-437e-4672-b1ec-aa3023688936" xmlns:ns4="b5143b02-0c20-44d8-bc29-8747c3a81569" targetNamespace="http://schemas.microsoft.com/office/2006/metadata/properties" ma:root="true" ma:fieldsID="215261a16f5bfb43a248864e3d264e5a" ns3:_="" ns4:_="">
    <xsd:import namespace="c5eb7b4b-437e-4672-b1ec-aa3023688936"/>
    <xsd:import namespace="b5143b02-0c20-44d8-bc29-8747c3a815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eb7b4b-437e-4672-b1ec-aa30236889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43b02-0c20-44d8-bc29-8747c3a8156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5eb7b4b-437e-4672-b1ec-aa3023688936" xsi:nil="true"/>
  </documentManagement>
</p:properties>
</file>

<file path=customXml/itemProps1.xml><?xml version="1.0" encoding="utf-8"?>
<ds:datastoreItem xmlns:ds="http://schemas.openxmlformats.org/officeDocument/2006/customXml" ds:itemID="{0F52C903-ADD5-46A6-96A5-105929B8643C}">
  <ds:schemaRefs>
    <ds:schemaRef ds:uri="b5143b02-0c20-44d8-bc29-8747c3a81569"/>
    <ds:schemaRef ds:uri="c5eb7b4b-437e-4672-b1ec-aa30236889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c5eb7b4b-437e-4672-b1ec-aa3023688936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b5143b02-0c20-44d8-bc29-8747c3a81569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957</Words>
  <Application>Microsoft Office PowerPoint</Application>
  <PresentationFormat>Widescreen</PresentationFormat>
  <Paragraphs>106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Arial,Sans-Serif</vt:lpstr>
      <vt:lpstr>Bubblegum Sans</vt:lpstr>
      <vt:lpstr>Gill Sans MT</vt:lpstr>
      <vt:lpstr>Mulish</vt:lpstr>
      <vt:lpstr>Badge</vt:lpstr>
      <vt:lpstr>Laughacademy</vt:lpstr>
      <vt:lpstr>Clown School </vt:lpstr>
      <vt:lpstr>Web site prerequisites</vt:lpstr>
      <vt:lpstr>Laughacademy</vt:lpstr>
      <vt:lpstr>PowerPoint Presentation</vt:lpstr>
      <vt:lpstr>PowerPoint Presentation</vt:lpstr>
      <vt:lpstr>- Web Wireframe -</vt:lpstr>
      <vt:lpstr>- Mobile Wireframe -</vt:lpstr>
      <vt:lpstr>Mockup </vt:lpstr>
      <vt:lpstr>Sitemap and FLOW </vt:lpstr>
      <vt:lpstr>visual presentation &amp; colour scheme</vt:lpstr>
      <vt:lpstr>font selection</vt:lpstr>
      <vt:lpstr>demonstration</vt:lpstr>
      <vt:lpstr>team work dynamics</vt:lpstr>
      <vt:lpstr>GitHub</vt:lpstr>
      <vt:lpstr>Dead Link checker</vt:lpstr>
      <vt:lpstr>http://responsinator.com/</vt:lpstr>
      <vt:lpstr>Score – Google page speed</vt:lpstr>
      <vt:lpstr>difficulties and solutions</vt:lpstr>
      <vt:lpstr>Search engine optimization  seo - (google search)</vt:lpstr>
      <vt:lpstr>Search engine optimization  sMo - (facebook)</vt:lpstr>
      <vt:lpstr>Search engine optimization  sMo - (twitter)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Ian Laporte</dc:creator>
  <cp:lastModifiedBy>Ian</cp:lastModifiedBy>
  <cp:revision>1</cp:revision>
  <dcterms:created xsi:type="dcterms:W3CDTF">2020-09-29T21:56:33Z</dcterms:created>
  <dcterms:modified xsi:type="dcterms:W3CDTF">2020-09-30T01:01:20Z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0x01010039B52834D0BD124DB849A3A098CB5C62</vt:lpwstr>
  </property>
</Properties>
</file>